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FF00"/>
    <a:srgbClr val="33CCCC"/>
    <a:srgbClr val="6699FF"/>
    <a:srgbClr val="66FF99"/>
    <a:srgbClr val="99FF33"/>
    <a:srgbClr val="FF9966"/>
    <a:srgbClr val="CC99FF"/>
    <a:srgbClr val="66FF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729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179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273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02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071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749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219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325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94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560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44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33D2-63E5-41E6-A14D-7A2DB8C97BDE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8D37-B00C-4A82-81F9-B151EB440ED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743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derecha 3"/>
          <p:cNvSpPr/>
          <p:nvPr/>
        </p:nvSpPr>
        <p:spPr>
          <a:xfrm>
            <a:off x="1386954" y="620774"/>
            <a:ext cx="4106333" cy="2294466"/>
          </a:xfrm>
          <a:prstGeom prst="rightArrow">
            <a:avLst/>
          </a:prstGeom>
          <a:solidFill>
            <a:srgbClr val="99FF66"/>
          </a:solidFill>
          <a:ln w="57150">
            <a:solidFill>
              <a:srgbClr val="33CC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5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NUEVOS ESTÁNDARES PARA LA ACREDITACIÓN</a:t>
            </a:r>
          </a:p>
        </p:txBody>
      </p:sp>
      <p:sp>
        <p:nvSpPr>
          <p:cNvPr id="5" name="Flecha derecha 4"/>
          <p:cNvSpPr/>
          <p:nvPr/>
        </p:nvSpPr>
        <p:spPr>
          <a:xfrm flipH="1">
            <a:off x="6897895" y="620774"/>
            <a:ext cx="3880171" cy="229446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6699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5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NUEVOS RETOS PARA NUESTRA FACULTAD</a:t>
            </a:r>
          </a:p>
        </p:txBody>
      </p:sp>
      <p:sp>
        <p:nvSpPr>
          <p:cNvPr id="7" name="Onda 6"/>
          <p:cNvSpPr/>
          <p:nvPr/>
        </p:nvSpPr>
        <p:spPr>
          <a:xfrm rot="21377286">
            <a:off x="2528868" y="2809917"/>
            <a:ext cx="7235949" cy="1214953"/>
          </a:xfrm>
          <a:prstGeom prst="wave">
            <a:avLst/>
          </a:prstGeom>
          <a:solidFill>
            <a:srgbClr val="33CC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s-PE" sz="3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AUTOEVALUACIÓN</a:t>
            </a:r>
            <a:endParaRPr lang="es-PE" sz="30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000" y="1129699"/>
            <a:ext cx="1007183" cy="1276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2" name="Picture 2" descr="Resultado de imagen para trabajo en equipo y liderazgo en las organizacione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42" y="3950133"/>
            <a:ext cx="4495800" cy="232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748025" y="5844884"/>
            <a:ext cx="8708865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25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¡CONTAMOS CONTIGO PARA AFRONTAR ESTE NUEVO DESAFÍO: LA  AUTOEVALUACIÓN!</a:t>
            </a:r>
            <a:endParaRPr lang="es-PE" sz="25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19854" y="518054"/>
            <a:ext cx="8609013" cy="11922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579438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PE" sz="1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579438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PE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ES LA AUTOEVALUACIÓN?</a:t>
            </a:r>
          </a:p>
          <a:p>
            <a:pPr marL="0" marR="579438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PE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  </a:t>
            </a:r>
            <a:endParaRPr kumimoji="0" lang="es-PE" sz="1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60400" y="4162953"/>
            <a:ext cx="1072726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s-PE" sz="25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 la primera etapa del proceso de acreditación, consistente en el juicio de calidad que realizaremos sobre nuestra organización y funcionamiento académico y administrativo, en base a los estándares previstos en el Modelo de Acreditación para Programas de Estudios de Educación Superior Universitaria establecido por el SINEACE. </a:t>
            </a:r>
            <a:endParaRPr lang="es-PE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8" name="Imagen 24" descr="Resultado de imagen para fortalezas y debilid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82" y="1851554"/>
            <a:ext cx="4169302" cy="231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88054" y="399520"/>
            <a:ext cx="8609013" cy="11922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1000" b="1" dirty="0">
                <a:solidFill>
                  <a:srgbClr val="002060"/>
                </a:solidFill>
                <a:latin typeface="Arial" panose="020B0604020202020204" pitchFamily="34" charset="0"/>
              </a:rPr>
              <a:t>  </a:t>
            </a:r>
            <a:r>
              <a:rPr lang="es-PE" sz="3000" b="1" dirty="0">
                <a:solidFill>
                  <a:srgbClr val="002060"/>
                </a:solidFill>
                <a:latin typeface="Arial" panose="020B0604020202020204" pitchFamily="34" charset="0"/>
              </a:rPr>
              <a:t>¿POR QUÉ ES IMPORTANTE LA AUTOEVALUACIÓN?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1000" b="1" dirty="0">
                <a:solidFill>
                  <a:srgbClr val="002060"/>
                </a:solidFill>
                <a:latin typeface="Arial" panose="020B0604020202020204" pitchFamily="34" charset="0"/>
              </a:rPr>
              <a:t>  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s-PE" sz="1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050" name="Picture 2" descr="Resultado de imagen para persona preguntan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000" y="4360373"/>
            <a:ext cx="2100712" cy="249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94371" y="2013591"/>
            <a:ext cx="2453616" cy="160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08556" y="2450932"/>
            <a:ext cx="298978" cy="283801"/>
          </a:xfrm>
          <a:prstGeom prst="chevron">
            <a:avLst>
              <a:gd name="adj" fmla="val 31488"/>
            </a:avLst>
          </a:prstGeom>
          <a:solidFill>
            <a:srgbClr val="CC99FF"/>
          </a:solidFill>
          <a:ln w="317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01411" y="2278742"/>
            <a:ext cx="373676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ermitirá identificar nuestras fortalezas y debilidades, lo que posibilitará formular alternativas de solución, a partir de la elaboración e implementación de planes de mejora.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680199" y="2552681"/>
            <a:ext cx="287867" cy="245883"/>
          </a:xfrm>
          <a:prstGeom prst="chevron">
            <a:avLst>
              <a:gd name="adj" fmla="val 31489"/>
            </a:avLst>
          </a:prstGeom>
          <a:solidFill>
            <a:srgbClr val="00FF00"/>
          </a:solidFill>
          <a:ln w="317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298267" y="2450932"/>
            <a:ext cx="409151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Determinará las causas de las dificultades encontradas, en materia de calidad.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lecha curvada hacia la derecha 14"/>
          <p:cNvSpPr/>
          <p:nvPr/>
        </p:nvSpPr>
        <p:spPr>
          <a:xfrm>
            <a:off x="2853267" y="4615621"/>
            <a:ext cx="1701800" cy="1193800"/>
          </a:xfrm>
          <a:prstGeom prst="curvedRightArrow">
            <a:avLst/>
          </a:prstGeom>
          <a:solidFill>
            <a:srgbClr val="99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7" name="Flecha curvada hacia la derecha 16"/>
          <p:cNvSpPr/>
          <p:nvPr/>
        </p:nvSpPr>
        <p:spPr>
          <a:xfrm flipH="1">
            <a:off x="8193045" y="4602794"/>
            <a:ext cx="1806088" cy="1193800"/>
          </a:xfrm>
          <a:prstGeom prst="curvedRightArrow">
            <a:avLst/>
          </a:prstGeom>
          <a:solidFill>
            <a:srgbClr val="99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804987" y="509586"/>
            <a:ext cx="8609013" cy="11922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3000" b="1" dirty="0">
                <a:solidFill>
                  <a:srgbClr val="002060"/>
                </a:solidFill>
                <a:latin typeface="Arial" panose="020B0604020202020204" pitchFamily="34" charset="0"/>
              </a:rPr>
              <a:t>¿TODOS PARTICIPAREMOS EN LA AUTOEVALUACIÓN?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1000" b="1" dirty="0">
                <a:solidFill>
                  <a:srgbClr val="002060"/>
                </a:solidFill>
                <a:latin typeface="Arial" panose="020B0604020202020204" pitchFamily="34" charset="0"/>
              </a:rPr>
              <a:t>  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s-PE" sz="1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80534" y="2041532"/>
            <a:ext cx="10771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Sí, ya que somos un equipo formado por docentes, estudiantes, egresados y administrativos. Por tanto, debemos actuar como tal.</a:t>
            </a:r>
            <a:endParaRPr lang="es-P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697" y="2785566"/>
            <a:ext cx="2967303" cy="193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lamada de nube 6"/>
          <p:cNvSpPr/>
          <p:nvPr/>
        </p:nvSpPr>
        <p:spPr>
          <a:xfrm>
            <a:off x="880534" y="2878667"/>
            <a:ext cx="3826220" cy="1296344"/>
          </a:xfrm>
          <a:prstGeom prst="cloudCallout">
            <a:avLst/>
          </a:prstGeom>
          <a:solidFill>
            <a:srgbClr val="FF99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rgbClr val="002060"/>
                </a:solidFill>
              </a:rPr>
              <a:t>¿</a:t>
            </a:r>
            <a:r>
              <a:rPr lang="es-PE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participaremos? </a:t>
            </a:r>
            <a:endParaRPr lang="es-PE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43" y="4391554"/>
            <a:ext cx="1800225" cy="180022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295404" y="428318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Cada uno podrá participar, brindando la información requerida, respondiendo encuestas y opinando, en los talleres que se organicen para analizar y debatir los resultados obtenidos en la Autoevaluación.</a:t>
            </a:r>
            <a:endParaRPr lang="es-P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P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Finalizada la Autoevaluación se presentará un Informe Final y un Plan de Mejora. </a:t>
            </a:r>
            <a:endParaRPr lang="es-P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Imagen 3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14" y="5638535"/>
            <a:ext cx="17049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2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04987" y="509586"/>
            <a:ext cx="8609013" cy="68421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3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¿</a:t>
            </a:r>
            <a:r>
              <a:rPr lang="es-PE" sz="3000" b="1" dirty="0">
                <a:solidFill>
                  <a:srgbClr val="002060"/>
                </a:solidFill>
                <a:latin typeface="Arial" panose="020B0604020202020204" pitchFamily="34" charset="0"/>
              </a:rPr>
              <a:t>QUÉ ES UN PLAN DE MEJORA?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1000" b="1" dirty="0">
                <a:solidFill>
                  <a:srgbClr val="002060"/>
                </a:solidFill>
                <a:latin typeface="Arial" panose="020B0604020202020204" pitchFamily="34" charset="0"/>
              </a:rPr>
              <a:t>  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s-PE" sz="1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61999" y="1599358"/>
            <a:ext cx="10193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documento que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 a contener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las posibles soluciones a los problemas hallados, buscando transformar en fortalezas, las debilidades encontradas. </a:t>
            </a:r>
            <a:endParaRPr lang="es-P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03745" y="2782576"/>
            <a:ext cx="5806655" cy="112482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3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¿POR QUÉ </a:t>
            </a:r>
            <a:r>
              <a:rPr lang="es-PE" sz="3000" b="1" dirty="0">
                <a:solidFill>
                  <a:srgbClr val="002060"/>
                </a:solidFill>
                <a:latin typeface="Arial" panose="020B0604020202020204" pitchFamily="34" charset="0"/>
              </a:rPr>
              <a:t>ES </a:t>
            </a:r>
            <a:r>
              <a:rPr lang="es-PE" sz="3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IMPORTANTE? </a:t>
            </a:r>
            <a:endParaRPr lang="es-PE" sz="3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PE" sz="1000" b="1" dirty="0">
                <a:solidFill>
                  <a:srgbClr val="002060"/>
                </a:solidFill>
                <a:latin typeface="Arial" panose="020B0604020202020204" pitchFamily="34" charset="0"/>
              </a:rPr>
              <a:t>   </a:t>
            </a:r>
          </a:p>
          <a:p>
            <a:pPr marR="579438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s-PE" sz="1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1203745" y="4474331"/>
            <a:ext cx="261938" cy="207963"/>
          </a:xfrm>
          <a:prstGeom prst="chevron">
            <a:avLst>
              <a:gd name="adj" fmla="val 31489"/>
            </a:avLst>
          </a:prstGeom>
          <a:solidFill>
            <a:srgbClr val="FF9966"/>
          </a:solidFill>
          <a:ln w="317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209772" y="5008275"/>
            <a:ext cx="261938" cy="207962"/>
          </a:xfrm>
          <a:prstGeom prst="chevron">
            <a:avLst>
              <a:gd name="adj" fmla="val 31413"/>
            </a:avLst>
          </a:prstGeom>
          <a:solidFill>
            <a:srgbClr val="33CCCC"/>
          </a:solidFill>
          <a:ln w="317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1208558" y="5803715"/>
            <a:ext cx="261937" cy="207963"/>
          </a:xfrm>
          <a:prstGeom prst="chevron">
            <a:avLst>
              <a:gd name="adj" fmla="val 31488"/>
            </a:avLst>
          </a:prstGeom>
          <a:solidFill>
            <a:srgbClr val="99FF33"/>
          </a:solidFill>
          <a:ln w="317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804987" y="4343741"/>
            <a:ext cx="58817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Planteará soluciones con proyección al futuro.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804987" y="4818830"/>
            <a:ext cx="1003194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Preparará a la E.A.P. de Derecho, a fin de que se encuentre en condiciones de ser acreditada. 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889583" y="5673123"/>
            <a:ext cx="8823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Posibilitará la mejora de los métodos y procedimientos que utilizamos.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18" name="Picture 2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917" y="2594604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Resultado de imagen para mejora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935" y="2227019"/>
            <a:ext cx="2751255" cy="186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8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278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CALDERON DE LOS SANTOS</dc:creator>
  <cp:lastModifiedBy>GLORIA CALDERON DE LOS SANTOS</cp:lastModifiedBy>
  <cp:revision>17</cp:revision>
  <dcterms:created xsi:type="dcterms:W3CDTF">2016-10-27T17:25:44Z</dcterms:created>
  <dcterms:modified xsi:type="dcterms:W3CDTF">2017-05-31T21:08:20Z</dcterms:modified>
</cp:coreProperties>
</file>